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1" r:id="rId5"/>
    <p:sldId id="260" r:id="rId6"/>
    <p:sldId id="262" r:id="rId7"/>
    <p:sldId id="263"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6" d="100"/>
          <a:sy n="106" d="100"/>
        </p:scale>
        <p:origin x="79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fr-FR"/>
              <a:t>Modifiez le style du titre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7" name="Date Placeholder 6"/>
          <p:cNvSpPr>
            <a:spLocks noGrp="1"/>
          </p:cNvSpPr>
          <p:nvPr>
            <p:ph type="dt" sz="half" idx="10"/>
          </p:nvPr>
        </p:nvSpPr>
        <p:spPr/>
        <p:txBody>
          <a:bodyPr/>
          <a:lstStyle/>
          <a:p>
            <a:fld id="{BB1AEFF9-28EE-438B-8868-6AEED29D8E06}" type="datetimeFigureOut">
              <a:rPr lang="fr-FR" smtClean="0"/>
              <a:t>25/05/2024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17C39AC5-50D3-4A37-9D98-558A20EA703B}" type="slidenum">
              <a:rPr lang="fr-FR" smtClean="0"/>
              <a:t>‹N°›</a:t>
            </a:fld>
            <a:endParaRPr lang="fr-FR"/>
          </a:p>
        </p:txBody>
      </p:sp>
    </p:spTree>
    <p:extLst>
      <p:ext uri="{BB962C8B-B14F-4D97-AF65-F5344CB8AC3E}">
        <p14:creationId xmlns:p14="http://schemas.microsoft.com/office/powerpoint/2010/main" val="2169263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B1AEFF9-28EE-438B-8868-6AEED29D8E06}" type="datetimeFigureOut">
              <a:rPr lang="fr-FR" smtClean="0"/>
              <a:t>25/05/2024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7C39AC5-50D3-4A37-9D98-558A20EA703B}" type="slidenum">
              <a:rPr lang="fr-FR" smtClean="0"/>
              <a:t>‹N°›</a:t>
            </a:fld>
            <a:endParaRPr lang="fr-FR"/>
          </a:p>
        </p:txBody>
      </p:sp>
    </p:spTree>
    <p:extLst>
      <p:ext uri="{BB962C8B-B14F-4D97-AF65-F5344CB8AC3E}">
        <p14:creationId xmlns:p14="http://schemas.microsoft.com/office/powerpoint/2010/main" val="1042213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fr-FR"/>
              <a:t>Modifiez le style du titre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B1AEFF9-28EE-438B-8868-6AEED29D8E06}" type="datetimeFigureOut">
              <a:rPr lang="fr-FR" smtClean="0"/>
              <a:t>25/05/2024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7C39AC5-50D3-4A37-9D98-558A20EA703B}" type="slidenum">
              <a:rPr lang="fr-FR" smtClean="0"/>
              <a:t>‹N°›</a:t>
            </a:fld>
            <a:endParaRPr lang="fr-FR"/>
          </a:p>
        </p:txBody>
      </p:sp>
    </p:spTree>
    <p:extLst>
      <p:ext uri="{BB962C8B-B14F-4D97-AF65-F5344CB8AC3E}">
        <p14:creationId xmlns:p14="http://schemas.microsoft.com/office/powerpoint/2010/main" val="38984411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fr-FR"/>
              <a:t>Modifiez le style du titre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B1AEFF9-28EE-438B-8868-6AEED29D8E06}" type="datetimeFigureOut">
              <a:rPr lang="fr-FR" smtClean="0"/>
              <a:t>25/05/2024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7C39AC5-50D3-4A37-9D98-558A20EA703B}" type="slidenum">
              <a:rPr lang="fr-FR" smtClean="0"/>
              <a:t>‹N°›</a:t>
            </a:fld>
            <a:endParaRPr lang="fr-FR"/>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3690050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fr-FR"/>
              <a:t>Modifiez le style du titre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B1AEFF9-28EE-438B-8868-6AEED29D8E06}" type="datetimeFigureOut">
              <a:rPr lang="fr-FR" smtClean="0"/>
              <a:t>25/05/2024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7C39AC5-50D3-4A37-9D98-558A20EA703B}" type="slidenum">
              <a:rPr lang="fr-FR" smtClean="0"/>
              <a:t>‹N°›</a:t>
            </a:fld>
            <a:endParaRPr lang="fr-FR"/>
          </a:p>
        </p:txBody>
      </p:sp>
    </p:spTree>
    <p:extLst>
      <p:ext uri="{BB962C8B-B14F-4D97-AF65-F5344CB8AC3E}">
        <p14:creationId xmlns:p14="http://schemas.microsoft.com/office/powerpoint/2010/main" val="41669248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fr-FR"/>
              <a:t>Modifiez le style du titre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fr-FR"/>
              <a:t>Cliquez pour modifier les styles du texte du masque</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fr-FR"/>
              <a:t>Cliquez pour modifier les styles du texte du masque</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BB1AEFF9-28EE-438B-8868-6AEED29D8E06}" type="datetimeFigureOut">
              <a:rPr lang="fr-FR" smtClean="0"/>
              <a:t>25/05/2024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17C39AC5-50D3-4A37-9D98-558A20EA703B}" type="slidenum">
              <a:rPr lang="fr-FR" smtClean="0"/>
              <a:t>‹N°›</a:t>
            </a:fld>
            <a:endParaRPr lang="fr-FR"/>
          </a:p>
        </p:txBody>
      </p:sp>
    </p:spTree>
    <p:extLst>
      <p:ext uri="{BB962C8B-B14F-4D97-AF65-F5344CB8AC3E}">
        <p14:creationId xmlns:p14="http://schemas.microsoft.com/office/powerpoint/2010/main" val="13422343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fr-FR"/>
              <a:t>Modifiez le style du titre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BB1AEFF9-28EE-438B-8868-6AEED29D8E06}" type="datetimeFigureOut">
              <a:rPr lang="fr-FR" smtClean="0"/>
              <a:t>25/05/2024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17C39AC5-50D3-4A37-9D98-558A20EA703B}" type="slidenum">
              <a:rPr lang="fr-FR" smtClean="0"/>
              <a:t>‹N°›</a:t>
            </a:fld>
            <a:endParaRPr lang="fr-FR"/>
          </a:p>
        </p:txBody>
      </p:sp>
    </p:spTree>
    <p:extLst>
      <p:ext uri="{BB962C8B-B14F-4D97-AF65-F5344CB8AC3E}">
        <p14:creationId xmlns:p14="http://schemas.microsoft.com/office/powerpoint/2010/main" val="23921904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B1AEFF9-28EE-438B-8868-6AEED29D8E06}" type="datetimeFigureOut">
              <a:rPr lang="fr-FR" smtClean="0"/>
              <a:t>25/05/2024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7C39AC5-50D3-4A37-9D98-558A20EA703B}" type="slidenum">
              <a:rPr lang="fr-FR" smtClean="0"/>
              <a:t>‹N°›</a:t>
            </a:fld>
            <a:endParaRPr lang="fr-FR"/>
          </a:p>
        </p:txBody>
      </p:sp>
    </p:spTree>
    <p:extLst>
      <p:ext uri="{BB962C8B-B14F-4D97-AF65-F5344CB8AC3E}">
        <p14:creationId xmlns:p14="http://schemas.microsoft.com/office/powerpoint/2010/main" val="39514333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B1AEFF9-28EE-438B-8868-6AEED29D8E06}" type="datetimeFigureOut">
              <a:rPr lang="fr-FR" smtClean="0"/>
              <a:t>25/05/2024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7C39AC5-50D3-4A37-9D98-558A20EA703B}" type="slidenum">
              <a:rPr lang="fr-FR" smtClean="0"/>
              <a:t>‹N°›</a:t>
            </a:fld>
            <a:endParaRPr lang="fr-FR"/>
          </a:p>
        </p:txBody>
      </p:sp>
    </p:spTree>
    <p:extLst>
      <p:ext uri="{BB962C8B-B14F-4D97-AF65-F5344CB8AC3E}">
        <p14:creationId xmlns:p14="http://schemas.microsoft.com/office/powerpoint/2010/main" val="20244878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B1AEFF9-28EE-438B-8868-6AEED29D8E06}" type="datetimeFigureOut">
              <a:rPr lang="fr-FR" smtClean="0"/>
              <a:t>25/05/2024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7C39AC5-50D3-4A37-9D98-558A20EA703B}" type="slidenum">
              <a:rPr lang="fr-FR" smtClean="0"/>
              <a:t>‹N°›</a:t>
            </a:fld>
            <a:endParaRPr lang="fr-FR"/>
          </a:p>
        </p:txBody>
      </p:sp>
    </p:spTree>
    <p:extLst>
      <p:ext uri="{BB962C8B-B14F-4D97-AF65-F5344CB8AC3E}">
        <p14:creationId xmlns:p14="http://schemas.microsoft.com/office/powerpoint/2010/main" val="3200601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fr-FR"/>
              <a:t>Modifiez le style du titre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BB1AEFF9-28EE-438B-8868-6AEED29D8E06}" type="datetimeFigureOut">
              <a:rPr lang="fr-FR" smtClean="0"/>
              <a:t>25/05/2024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7C39AC5-50D3-4A37-9D98-558A20EA703B}" type="slidenum">
              <a:rPr lang="fr-FR" smtClean="0"/>
              <a:t>‹N°›</a:t>
            </a:fld>
            <a:endParaRPr lang="fr-FR"/>
          </a:p>
        </p:txBody>
      </p:sp>
    </p:spTree>
    <p:extLst>
      <p:ext uri="{BB962C8B-B14F-4D97-AF65-F5344CB8AC3E}">
        <p14:creationId xmlns:p14="http://schemas.microsoft.com/office/powerpoint/2010/main" val="3131985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B1AEFF9-28EE-438B-8868-6AEED29D8E06}" type="datetimeFigureOut">
              <a:rPr lang="fr-FR" smtClean="0"/>
              <a:t>25/05/2024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7C39AC5-50D3-4A37-9D98-558A20EA703B}" type="slidenum">
              <a:rPr lang="fr-FR" smtClean="0"/>
              <a:t>‹N°›</a:t>
            </a:fld>
            <a:endParaRPr lang="fr-FR"/>
          </a:p>
        </p:txBody>
      </p:sp>
    </p:spTree>
    <p:extLst>
      <p:ext uri="{BB962C8B-B14F-4D97-AF65-F5344CB8AC3E}">
        <p14:creationId xmlns:p14="http://schemas.microsoft.com/office/powerpoint/2010/main" val="1418094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120000" y="2505075"/>
            <a:ext cx="5025216"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fr-FR"/>
              <a:t>Cliquez pour modifier les styles du texte du masque</a:t>
            </a:r>
          </a:p>
        </p:txBody>
      </p:sp>
      <p:sp>
        <p:nvSpPr>
          <p:cNvPr id="6" name="Content Placeholder 5"/>
          <p:cNvSpPr>
            <a:spLocks noGrp="1"/>
          </p:cNvSpPr>
          <p:nvPr>
            <p:ph sz="quarter" idx="4"/>
          </p:nvPr>
        </p:nvSpPr>
        <p:spPr>
          <a:xfrm>
            <a:off x="6319840" y="2505075"/>
            <a:ext cx="503554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B1AEFF9-28EE-438B-8868-6AEED29D8E06}" type="datetimeFigureOut">
              <a:rPr lang="fr-FR" smtClean="0"/>
              <a:t>25/05/2024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17C39AC5-50D3-4A37-9D98-558A20EA703B}" type="slidenum">
              <a:rPr lang="fr-FR" smtClean="0"/>
              <a:t>‹N°›</a:t>
            </a:fld>
            <a:endParaRPr lang="fr-FR"/>
          </a:p>
        </p:txBody>
      </p:sp>
    </p:spTree>
    <p:extLst>
      <p:ext uri="{BB962C8B-B14F-4D97-AF65-F5344CB8AC3E}">
        <p14:creationId xmlns:p14="http://schemas.microsoft.com/office/powerpoint/2010/main" val="4126533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B1AEFF9-28EE-438B-8868-6AEED29D8E06}" type="datetimeFigureOut">
              <a:rPr lang="fr-FR" smtClean="0"/>
              <a:t>25/05/2024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17C39AC5-50D3-4A37-9D98-558A20EA703B}" type="slidenum">
              <a:rPr lang="fr-FR" smtClean="0"/>
              <a:t>‹N°›</a:t>
            </a:fld>
            <a:endParaRPr lang="fr-FR"/>
          </a:p>
        </p:txBody>
      </p:sp>
    </p:spTree>
    <p:extLst>
      <p:ext uri="{BB962C8B-B14F-4D97-AF65-F5344CB8AC3E}">
        <p14:creationId xmlns:p14="http://schemas.microsoft.com/office/powerpoint/2010/main" val="3208459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1AEFF9-28EE-438B-8868-6AEED29D8E06}" type="datetimeFigureOut">
              <a:rPr lang="fr-FR" smtClean="0"/>
              <a:t>25/05/2024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17C39AC5-50D3-4A37-9D98-558A20EA703B}" type="slidenum">
              <a:rPr lang="fr-FR" smtClean="0"/>
              <a:t>‹N°›</a:t>
            </a:fld>
            <a:endParaRPr lang="fr-FR"/>
          </a:p>
        </p:txBody>
      </p:sp>
    </p:spTree>
    <p:extLst>
      <p:ext uri="{BB962C8B-B14F-4D97-AF65-F5344CB8AC3E}">
        <p14:creationId xmlns:p14="http://schemas.microsoft.com/office/powerpoint/2010/main" val="4095996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B1AEFF9-28EE-438B-8868-6AEED29D8E06}" type="datetimeFigureOut">
              <a:rPr lang="fr-FR" smtClean="0"/>
              <a:t>25/05/2024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7C39AC5-50D3-4A37-9D98-558A20EA703B}" type="slidenum">
              <a:rPr lang="fr-FR" smtClean="0"/>
              <a:t>‹N°›</a:t>
            </a:fld>
            <a:endParaRPr lang="fr-FR"/>
          </a:p>
        </p:txBody>
      </p:sp>
    </p:spTree>
    <p:extLst>
      <p:ext uri="{BB962C8B-B14F-4D97-AF65-F5344CB8AC3E}">
        <p14:creationId xmlns:p14="http://schemas.microsoft.com/office/powerpoint/2010/main" val="1828794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B1AEFF9-28EE-438B-8868-6AEED29D8E06}" type="datetimeFigureOut">
              <a:rPr lang="fr-FR" smtClean="0"/>
              <a:t>25/05/2024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7C39AC5-50D3-4A37-9D98-558A20EA703B}" type="slidenum">
              <a:rPr lang="fr-FR" smtClean="0"/>
              <a:t>‹N°›</a:t>
            </a:fld>
            <a:endParaRPr lang="fr-FR"/>
          </a:p>
        </p:txBody>
      </p:sp>
    </p:spTree>
    <p:extLst>
      <p:ext uri="{BB962C8B-B14F-4D97-AF65-F5344CB8AC3E}">
        <p14:creationId xmlns:p14="http://schemas.microsoft.com/office/powerpoint/2010/main" val="454927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BB1AEFF9-28EE-438B-8868-6AEED29D8E06}" type="datetimeFigureOut">
              <a:rPr lang="fr-FR" smtClean="0"/>
              <a:t>25/05/2024</a:t>
            </a:fld>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fr-F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17C39AC5-50D3-4A37-9D98-558A20EA703B}" type="slidenum">
              <a:rPr lang="fr-FR" smtClean="0"/>
              <a:t>‹N°›</a:t>
            </a:fld>
            <a:endParaRPr lang="fr-FR"/>
          </a:p>
        </p:txBody>
      </p:sp>
    </p:spTree>
    <p:extLst>
      <p:ext uri="{BB962C8B-B14F-4D97-AF65-F5344CB8AC3E}">
        <p14:creationId xmlns:p14="http://schemas.microsoft.com/office/powerpoint/2010/main" val="289891625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FB6DD816-90BC-42F8-1BDA-863CB9C1A6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531577"/>
            <a:ext cx="3048000" cy="3060700"/>
          </a:xfrm>
          <a:prstGeom prst="rect">
            <a:avLst/>
          </a:prstGeom>
        </p:spPr>
      </p:pic>
      <p:sp>
        <p:nvSpPr>
          <p:cNvPr id="8" name="ZoneTexte 7">
            <a:extLst>
              <a:ext uri="{FF2B5EF4-FFF2-40B4-BE49-F238E27FC236}">
                <a16:creationId xmlns:a16="http://schemas.microsoft.com/office/drawing/2014/main" id="{9CE528FE-B40B-0752-432A-57BF0B585FD9}"/>
              </a:ext>
            </a:extLst>
          </p:cNvPr>
          <p:cNvSpPr txBox="1"/>
          <p:nvPr/>
        </p:nvSpPr>
        <p:spPr>
          <a:xfrm>
            <a:off x="1533054" y="4282289"/>
            <a:ext cx="9125892" cy="1200329"/>
          </a:xfrm>
          <a:prstGeom prst="rect">
            <a:avLst/>
          </a:prstGeom>
          <a:noFill/>
        </p:spPr>
        <p:txBody>
          <a:bodyPr wrap="square" rtlCol="0">
            <a:spAutoFit/>
          </a:bodyPr>
          <a:lstStyle/>
          <a:p>
            <a:pPr algn="ctr"/>
            <a:r>
              <a:rPr lang="fr-FR" dirty="0"/>
              <a:t>Journée Robert </a:t>
            </a:r>
            <a:r>
              <a:rPr lang="fr-FR" dirty="0" err="1"/>
              <a:t>Maigne</a:t>
            </a:r>
            <a:endParaRPr lang="fr-FR" dirty="0"/>
          </a:p>
          <a:p>
            <a:pPr algn="ctr"/>
            <a:r>
              <a:rPr lang="fr-FR" dirty="0"/>
              <a:t>Université Paris-Saclay</a:t>
            </a:r>
          </a:p>
          <a:p>
            <a:pPr algn="ctr"/>
            <a:r>
              <a:rPr lang="fr-FR" dirty="0"/>
              <a:t>1</a:t>
            </a:r>
            <a:r>
              <a:rPr lang="fr-FR" baseline="30000" dirty="0"/>
              <a:t>er</a:t>
            </a:r>
            <a:r>
              <a:rPr lang="fr-FR" dirty="0"/>
              <a:t> Juin 2024</a:t>
            </a:r>
          </a:p>
          <a:p>
            <a:pPr algn="ctr"/>
            <a:endParaRPr lang="fr-FR" dirty="0"/>
          </a:p>
        </p:txBody>
      </p:sp>
    </p:spTree>
    <p:extLst>
      <p:ext uri="{BB962C8B-B14F-4D97-AF65-F5344CB8AC3E}">
        <p14:creationId xmlns:p14="http://schemas.microsoft.com/office/powerpoint/2010/main" val="1250313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DEDE9C-153D-2355-BF9C-A54C25297CCE}"/>
              </a:ext>
            </a:extLst>
          </p:cNvPr>
          <p:cNvSpPr>
            <a:spLocks noGrp="1"/>
          </p:cNvSpPr>
          <p:nvPr>
            <p:ph type="title"/>
          </p:nvPr>
        </p:nvSpPr>
        <p:spPr>
          <a:xfrm>
            <a:off x="838200" y="365125"/>
            <a:ext cx="10515600" cy="2885069"/>
          </a:xfrm>
        </p:spPr>
        <p:txBody>
          <a:bodyPr>
            <a:normAutofit/>
          </a:bodyPr>
          <a:lstStyle/>
          <a:p>
            <a:r>
              <a:rPr lang="fr-FR" b="1" dirty="0"/>
              <a:t>Table Ronde</a:t>
            </a:r>
            <a:br>
              <a:rPr lang="fr-FR" b="1" dirty="0"/>
            </a:br>
            <a:endParaRPr lang="fr-FR" dirty="0"/>
          </a:p>
        </p:txBody>
      </p:sp>
      <p:sp>
        <p:nvSpPr>
          <p:cNvPr id="3" name="Espace réservé du contenu 2">
            <a:extLst>
              <a:ext uri="{FF2B5EF4-FFF2-40B4-BE49-F238E27FC236}">
                <a16:creationId xmlns:a16="http://schemas.microsoft.com/office/drawing/2014/main" id="{E180F47C-496D-F97D-C39C-F3434E0BB880}"/>
              </a:ext>
            </a:extLst>
          </p:cNvPr>
          <p:cNvSpPr>
            <a:spLocks noGrp="1"/>
          </p:cNvSpPr>
          <p:nvPr>
            <p:ph idx="1"/>
          </p:nvPr>
        </p:nvSpPr>
        <p:spPr>
          <a:xfrm>
            <a:off x="1120000" y="2136618"/>
            <a:ext cx="10233800" cy="4040345"/>
          </a:xfrm>
        </p:spPr>
        <p:txBody>
          <a:bodyPr>
            <a:normAutofit/>
          </a:bodyPr>
          <a:lstStyle/>
          <a:p>
            <a:pPr marL="0" indent="0">
              <a:buNone/>
            </a:pPr>
            <a:r>
              <a:rPr lang="fr-FR" dirty="0"/>
              <a:t>Place de la Médecine Manuelle dans la prévention et le suivi des commotions cérébrales</a:t>
            </a:r>
          </a:p>
          <a:p>
            <a:pPr marL="0" indent="0">
              <a:buNone/>
            </a:pPr>
            <a:endParaRPr lang="fr-FR" dirty="0"/>
          </a:p>
          <a:p>
            <a:pPr marL="0" indent="0">
              <a:buNone/>
            </a:pPr>
            <a:r>
              <a:rPr lang="fr-FR" dirty="0"/>
              <a:t>Compagnie Nationale des Experts Juridiques en Ostéopathie Médicale (CNEJOM)</a:t>
            </a:r>
          </a:p>
          <a:p>
            <a:pPr marL="0" indent="0">
              <a:buNone/>
            </a:pPr>
            <a:r>
              <a:rPr lang="fr-FR" dirty="0" err="1"/>
              <a:t>Drs</a:t>
            </a:r>
            <a:r>
              <a:rPr lang="fr-FR" dirty="0"/>
              <a:t> André MONROCHE, Emeric BRIDE, Frédéric GENET, Olivier DUMAY et Mes Michel et Serge PAUTOT</a:t>
            </a:r>
            <a:br>
              <a:rPr lang="fr-FR" dirty="0"/>
            </a:br>
            <a:endParaRPr lang="fr-FR" dirty="0"/>
          </a:p>
        </p:txBody>
      </p:sp>
    </p:spTree>
    <p:extLst>
      <p:ext uri="{BB962C8B-B14F-4D97-AF65-F5344CB8AC3E}">
        <p14:creationId xmlns:p14="http://schemas.microsoft.com/office/powerpoint/2010/main" val="3530879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76BF01-3AC6-E38C-F1D1-FC915DEC0869}"/>
              </a:ext>
            </a:extLst>
          </p:cNvPr>
          <p:cNvSpPr>
            <a:spLocks noGrp="1"/>
          </p:cNvSpPr>
          <p:nvPr>
            <p:ph type="title"/>
          </p:nvPr>
        </p:nvSpPr>
        <p:spPr/>
        <p:txBody>
          <a:bodyPr>
            <a:normAutofit/>
          </a:bodyPr>
          <a:lstStyle/>
          <a:p>
            <a:r>
              <a:rPr lang="fr-FR" sz="2800" b="1" dirty="0"/>
              <a:t>Affiche-souvenir présentée par le Comité National Olympique et Sportif Français (CNOSF)</a:t>
            </a:r>
          </a:p>
        </p:txBody>
      </p:sp>
      <p:pic>
        <p:nvPicPr>
          <p:cNvPr id="7" name="Image 6">
            <a:extLst>
              <a:ext uri="{FF2B5EF4-FFF2-40B4-BE49-F238E27FC236}">
                <a16:creationId xmlns:a16="http://schemas.microsoft.com/office/drawing/2014/main" id="{29773218-4F9A-9E89-918E-E57742255B80}"/>
              </a:ext>
            </a:extLst>
          </p:cNvPr>
          <p:cNvPicPr>
            <a:picLocks noChangeAspect="1"/>
          </p:cNvPicPr>
          <p:nvPr/>
        </p:nvPicPr>
        <p:blipFill>
          <a:blip r:embed="rId2"/>
          <a:stretch>
            <a:fillRect/>
          </a:stretch>
        </p:blipFill>
        <p:spPr>
          <a:xfrm>
            <a:off x="4244181" y="1690688"/>
            <a:ext cx="3015574" cy="4523362"/>
          </a:xfrm>
          <a:prstGeom prst="rect">
            <a:avLst/>
          </a:prstGeom>
        </p:spPr>
      </p:pic>
    </p:spTree>
    <p:extLst>
      <p:ext uri="{BB962C8B-B14F-4D97-AF65-F5344CB8AC3E}">
        <p14:creationId xmlns:p14="http://schemas.microsoft.com/office/powerpoint/2010/main" val="1081397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6ABB39E-8AA6-8A5B-A981-41FC94FAEF74}"/>
              </a:ext>
            </a:extLst>
          </p:cNvPr>
          <p:cNvSpPr>
            <a:spLocks noGrp="1"/>
          </p:cNvSpPr>
          <p:nvPr>
            <p:ph idx="1"/>
          </p:nvPr>
        </p:nvSpPr>
        <p:spPr>
          <a:xfrm>
            <a:off x="365156" y="1602463"/>
            <a:ext cx="11461687" cy="4001632"/>
          </a:xfrm>
        </p:spPr>
        <p:txBody>
          <a:bodyPr>
            <a:normAutofit/>
          </a:bodyPr>
          <a:lstStyle/>
          <a:p>
            <a:pPr marL="0" indent="0">
              <a:buNone/>
            </a:pPr>
            <a:r>
              <a:rPr lang="fr-FR" dirty="0"/>
              <a:t>Cette affiche a été réalisée en 2012, à partir d’un groupe de travail animé par André MONROCHE composé à l'époque des docteurs Éric BOITTEAU, Emmanuel-Alain CABANIS (de l'Académie Nationale de Médecine), Jean-François CHERMANN (Neurologue), Hubert VIDALIN (Société Française de Médecine du Sport), Jacques TOUCHON, Philippe DECQ (Neurochirurgien), Patrick MACHIN, médecin du sport, Michel NGUYEN, Marc ROLLET, Nicolas BARIZIEN, Sandrine DONREFOI, Teresa CARRIGUI et de Messieurs Jean Luc ROUGE (Président de la FF Judo), Hugues DIAZ (Président de la Confédération française des arts martiaux et des sports de combats), Jean-Paul COUTELIER (Président de la FF Savate Boxe Française).</a:t>
            </a:r>
          </a:p>
          <a:p>
            <a:pPr marL="0" indent="0">
              <a:buNone/>
            </a:pPr>
            <a:endParaRPr lang="fr-FR" dirty="0"/>
          </a:p>
          <a:p>
            <a:pPr marL="0" indent="0">
              <a:buNone/>
            </a:pPr>
            <a:endParaRPr lang="fr-FR" dirty="0"/>
          </a:p>
        </p:txBody>
      </p:sp>
    </p:spTree>
    <p:extLst>
      <p:ext uri="{BB962C8B-B14F-4D97-AF65-F5344CB8AC3E}">
        <p14:creationId xmlns:p14="http://schemas.microsoft.com/office/powerpoint/2010/main" val="3551631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119FD190-C0E9-1323-21D3-B69ECB4DA92B}"/>
              </a:ext>
            </a:extLst>
          </p:cNvPr>
          <p:cNvSpPr txBox="1"/>
          <p:nvPr/>
        </p:nvSpPr>
        <p:spPr>
          <a:xfrm>
            <a:off x="244443" y="329489"/>
            <a:ext cx="11334938" cy="6278642"/>
          </a:xfrm>
          <a:prstGeom prst="rect">
            <a:avLst/>
          </a:prstGeom>
          <a:noFill/>
        </p:spPr>
        <p:txBody>
          <a:bodyPr wrap="square">
            <a:spAutoFit/>
          </a:bodyPr>
          <a:lstStyle/>
          <a:p>
            <a:r>
              <a:rPr lang="fr-FR" sz="2400" dirty="0"/>
              <a:t>Les Commotions cérébrales en milieu sportif : les sources de confusion. </a:t>
            </a:r>
          </a:p>
          <a:p>
            <a:endParaRPr lang="fr-FR" sz="2400" dirty="0"/>
          </a:p>
          <a:p>
            <a:r>
              <a:rPr lang="fr-FR" sz="2400" dirty="0"/>
              <a:t>Définition actualisée en Savate Boxe Française :</a:t>
            </a:r>
          </a:p>
          <a:p>
            <a:r>
              <a:rPr lang="fr-FR" sz="2400" dirty="0"/>
              <a:t>Une commotion cérébrale se caractérise par l'altération de fonctions neurologiques (exemple : équilibre, conscience, vision, comportement inhabituel, ...), de brève durée. Dans les cas les plus évidents elle s'accompagne d'une perte de connaissance, parfois de convulsions, mais ce n'est pas systématique ! </a:t>
            </a:r>
          </a:p>
          <a:p>
            <a:endParaRPr lang="fr-FR" sz="2400" dirty="0"/>
          </a:p>
          <a:p>
            <a:r>
              <a:rPr lang="fr-FR" sz="2400" dirty="0"/>
              <a:t>Elle survient suite à un ou plusieurs coups portés à la tête (plus rarement au niveau du corps).</a:t>
            </a:r>
          </a:p>
          <a:p>
            <a:endParaRPr lang="fr-FR" sz="2400" dirty="0"/>
          </a:p>
          <a:p>
            <a:r>
              <a:rPr lang="fr-FR" sz="2400" dirty="0"/>
              <a:t>Il est du rôle du médecin de « ring » d'identifier et de prendre soin d'un tireur chez qui il suspecte une commotion. Si les commotions avec perte de connaissance laissent peu de place au doute, parfois cela peut être plus compliqué en pratique...</a:t>
            </a:r>
          </a:p>
          <a:p>
            <a:endParaRPr lang="fr-FR" sz="2400" dirty="0"/>
          </a:p>
          <a:p>
            <a:r>
              <a:rPr lang="fr-FR" sz="2400" dirty="0"/>
              <a:t>Yohan SAYNAC au nom de la Commission Médicale de la FF de Savate Boxe Française</a:t>
            </a:r>
          </a:p>
          <a:p>
            <a:endParaRPr lang="fr-FR" dirty="0"/>
          </a:p>
        </p:txBody>
      </p:sp>
    </p:spTree>
    <p:extLst>
      <p:ext uri="{BB962C8B-B14F-4D97-AF65-F5344CB8AC3E}">
        <p14:creationId xmlns:p14="http://schemas.microsoft.com/office/powerpoint/2010/main" val="16354184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88BAB5-C67B-B3B1-C22C-06E91A51EF64}"/>
              </a:ext>
            </a:extLst>
          </p:cNvPr>
          <p:cNvSpPr>
            <a:spLocks noGrp="1"/>
          </p:cNvSpPr>
          <p:nvPr>
            <p:ph type="title"/>
          </p:nvPr>
        </p:nvSpPr>
        <p:spPr>
          <a:xfrm>
            <a:off x="838200" y="179769"/>
            <a:ext cx="10515600" cy="1325563"/>
          </a:xfrm>
        </p:spPr>
        <p:txBody>
          <a:bodyPr>
            <a:normAutofit/>
          </a:bodyPr>
          <a:lstStyle/>
          <a:p>
            <a:r>
              <a:rPr lang="fr-FR" sz="3600" dirty="0"/>
              <a:t>Les commotions cérébrales en milieu sportif les sources de confusions..</a:t>
            </a:r>
          </a:p>
        </p:txBody>
      </p:sp>
      <p:pic>
        <p:nvPicPr>
          <p:cNvPr id="5" name="Image 4">
            <a:extLst>
              <a:ext uri="{FF2B5EF4-FFF2-40B4-BE49-F238E27FC236}">
                <a16:creationId xmlns:a16="http://schemas.microsoft.com/office/drawing/2014/main" id="{B6DD8822-AE97-0837-8517-B689CDA00E8F}"/>
              </a:ext>
            </a:extLst>
          </p:cNvPr>
          <p:cNvPicPr>
            <a:picLocks noChangeAspect="1"/>
          </p:cNvPicPr>
          <p:nvPr/>
        </p:nvPicPr>
        <p:blipFill>
          <a:blip r:embed="rId2"/>
          <a:stretch>
            <a:fillRect/>
          </a:stretch>
        </p:blipFill>
        <p:spPr>
          <a:xfrm>
            <a:off x="1748446" y="1505332"/>
            <a:ext cx="8695107" cy="5320211"/>
          </a:xfrm>
          <a:prstGeom prst="rect">
            <a:avLst/>
          </a:prstGeom>
        </p:spPr>
      </p:pic>
    </p:spTree>
    <p:extLst>
      <p:ext uri="{BB962C8B-B14F-4D97-AF65-F5344CB8AC3E}">
        <p14:creationId xmlns:p14="http://schemas.microsoft.com/office/powerpoint/2010/main" val="2417690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7AEFF3B-6764-8429-2511-8B1B3F324906}"/>
              </a:ext>
            </a:extLst>
          </p:cNvPr>
          <p:cNvSpPr>
            <a:spLocks noGrp="1"/>
          </p:cNvSpPr>
          <p:nvPr>
            <p:ph idx="1"/>
          </p:nvPr>
        </p:nvSpPr>
        <p:spPr>
          <a:xfrm>
            <a:off x="1083786" y="1253331"/>
            <a:ext cx="10233800" cy="4351338"/>
          </a:xfrm>
        </p:spPr>
        <p:txBody>
          <a:bodyPr>
            <a:normAutofit fontScale="92500"/>
          </a:bodyPr>
          <a:lstStyle/>
          <a:p>
            <a:pPr marL="0" indent="0">
              <a:buNone/>
            </a:pPr>
            <a:r>
              <a:rPr lang="fr-FR" dirty="0"/>
              <a:t>Références récentes</a:t>
            </a:r>
          </a:p>
          <a:p>
            <a:pPr marL="0" indent="0">
              <a:buNone/>
            </a:pPr>
            <a:r>
              <a:rPr lang="fr-FR" dirty="0"/>
              <a:t>. Prise en charge de la commotion cérébrale. Groupe de travail du Ministère des Sports et des JOP Mars 2024 </a:t>
            </a:r>
          </a:p>
          <a:p>
            <a:pPr marL="0" indent="0">
              <a:buNone/>
            </a:pPr>
            <a:r>
              <a:rPr lang="fr-FR" dirty="0"/>
              <a:t>. Travail de synthèse de la FF de Boxe. Conseils à un boxeur commotionné avec protocole de dépistage</a:t>
            </a:r>
          </a:p>
          <a:p>
            <a:pPr marL="0" indent="0">
              <a:buNone/>
            </a:pPr>
            <a:r>
              <a:rPr lang="fr-FR" dirty="0"/>
              <a:t>. Académie de médecine mai 2024</a:t>
            </a:r>
          </a:p>
          <a:p>
            <a:pPr marL="0" indent="0">
              <a:buNone/>
            </a:pPr>
            <a:r>
              <a:rPr lang="fr-FR" dirty="0"/>
              <a:t>. 3ème colloque Francophone - Commotion Cérébrale Sport juin 2024 </a:t>
            </a:r>
          </a:p>
          <a:p>
            <a:pPr marL="0" indent="0">
              <a:buNone/>
            </a:pPr>
            <a:r>
              <a:rPr lang="fr-FR" dirty="0"/>
              <a:t>. SOS Commotion R - </a:t>
            </a:r>
            <a:r>
              <a:rPr lang="fr-FR" dirty="0" err="1"/>
              <a:t>Vigi</a:t>
            </a:r>
            <a:r>
              <a:rPr lang="fr-FR" dirty="0"/>
              <a:t>-commotion R</a:t>
            </a:r>
          </a:p>
          <a:p>
            <a:pPr marL="0" indent="0">
              <a:buNone/>
            </a:pPr>
            <a:r>
              <a:rPr lang="fr-FR" dirty="0"/>
              <a:t>Les Commotions cérébrales en milieu sportif : les sources de confusion.</a:t>
            </a:r>
          </a:p>
          <a:p>
            <a:pPr marL="0" indent="0">
              <a:buNone/>
            </a:pPr>
            <a:endParaRPr lang="fr-FR" dirty="0"/>
          </a:p>
        </p:txBody>
      </p:sp>
    </p:spTree>
    <p:extLst>
      <p:ext uri="{BB962C8B-B14F-4D97-AF65-F5344CB8AC3E}">
        <p14:creationId xmlns:p14="http://schemas.microsoft.com/office/powerpoint/2010/main" val="1608460203"/>
      </p:ext>
    </p:extLst>
  </p:cSld>
  <p:clrMapOvr>
    <a:masterClrMapping/>
  </p:clrMapOvr>
</p:sld>
</file>

<file path=ppt/theme/theme1.xml><?xml version="1.0" encoding="utf-8"?>
<a:theme xmlns:a="http://schemas.openxmlformats.org/drawingml/2006/main" name="Profondeur">
  <a:themeElements>
    <a:clrScheme name="Profondeur">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Profondeur">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rofondeu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emplate>TM04033923[[fn=Profondeur]]</Template>
  <TotalTime>43</TotalTime>
  <Words>427</Words>
  <Application>Microsoft Office PowerPoint</Application>
  <PresentationFormat>Grand écran</PresentationFormat>
  <Paragraphs>28</Paragraphs>
  <Slides>7</Slides>
  <Notes>0</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7</vt:i4>
      </vt:variant>
    </vt:vector>
  </HeadingPairs>
  <TitlesOfParts>
    <vt:vector size="10" baseType="lpstr">
      <vt:lpstr>Arial</vt:lpstr>
      <vt:lpstr>Corbel</vt:lpstr>
      <vt:lpstr>Profondeur</vt:lpstr>
      <vt:lpstr>Présentation PowerPoint</vt:lpstr>
      <vt:lpstr>Table Ronde </vt:lpstr>
      <vt:lpstr>Affiche-souvenir présentée par le Comité National Olympique et Sportif Français (CNOSF)</vt:lpstr>
      <vt:lpstr>Présentation PowerPoint</vt:lpstr>
      <vt:lpstr>Présentation PowerPoint</vt:lpstr>
      <vt:lpstr>Les commotions cérébrales en milieu sportif les sources de confusions..</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Paul SINDELL</dc:creator>
  <cp:lastModifiedBy>Paul SINDELL</cp:lastModifiedBy>
  <cp:revision>12</cp:revision>
  <dcterms:created xsi:type="dcterms:W3CDTF">2024-05-25T16:22:59Z</dcterms:created>
  <dcterms:modified xsi:type="dcterms:W3CDTF">2024-05-25T17:13:34Z</dcterms:modified>
</cp:coreProperties>
</file>